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niel da Silva Cos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9T01:31:01.301">
    <p:pos x="297" y="1208"/>
    <p:text>Rever o conceito geral de cada uma.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aea58decb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aea58decb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ea58dec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aea58decb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aea58dec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aea58dec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b5d8d3cb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b5d8d3cb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5d8d3cb7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5d8d3cb7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aea58decb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aea58decb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5d8d3cb7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5d8d3cb7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aea58decb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aea58decb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b5d8d3cb7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b5d8d3cb7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22a4c04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22a4c04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899dbf54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899dbf54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b5d8d3cb7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b5d8d3cb7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b22a4c04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b22a4c04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b42be22f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b42be22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99dbf54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899dbf54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899dbf542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899dbf542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b5d8d3cb7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b5d8d3cb7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899dbf54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899dbf54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899dbf542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899dbf542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96be2aa76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96be2aa76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aea58decb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aea58decb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aea58de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aea58de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5d8d3cb7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b5d8d3cb7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aea58decb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aea58decb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t-BR"/>
              <a:t>Explicabilidade em Modelos de Redes Neurais Convolucionais</a:t>
            </a:r>
            <a:endParaRPr/>
          </a:p>
        </p:txBody>
      </p:sp>
      <p:sp>
        <p:nvSpPr>
          <p:cNvPr id="68" name="Google Shape;68;p13"/>
          <p:cNvSpPr txBox="1"/>
          <p:nvPr>
            <p:ph idx="1" type="subTitle"/>
          </p:nvPr>
        </p:nvSpPr>
        <p:spPr>
          <a:xfrm>
            <a:off x="390525" y="3093927"/>
            <a:ext cx="8222100" cy="1619700"/>
          </a:xfrm>
          <a:prstGeom prst="rect">
            <a:avLst/>
          </a:prstGeom>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b="1" lang="pt-BR"/>
              <a:t>Disciplina</a:t>
            </a:r>
            <a:endParaRPr b="1"/>
          </a:p>
          <a:p>
            <a:pPr indent="0" lvl="0" marL="0" rtl="0" algn="l">
              <a:lnSpc>
                <a:spcPct val="115000"/>
              </a:lnSpc>
              <a:spcBef>
                <a:spcPts val="0"/>
              </a:spcBef>
              <a:spcAft>
                <a:spcPts val="0"/>
              </a:spcAft>
              <a:buNone/>
            </a:pPr>
            <a:r>
              <a:rPr lang="pt-BR"/>
              <a:t>INF 2064 - Visão Computacional - </a:t>
            </a:r>
            <a:r>
              <a:rPr b="1" lang="pt-BR"/>
              <a:t>Professor: Marcelo Gattass</a:t>
            </a:r>
            <a:endParaRPr b="1"/>
          </a:p>
          <a:p>
            <a:pPr indent="0" lvl="0" marL="0" rtl="0" algn="l">
              <a:lnSpc>
                <a:spcPct val="115000"/>
              </a:lnSpc>
              <a:spcBef>
                <a:spcPts val="0"/>
              </a:spcBef>
              <a:spcAft>
                <a:spcPts val="0"/>
              </a:spcAft>
              <a:buNone/>
            </a:pPr>
            <a:r>
              <a:rPr lang="pt-BR"/>
              <a:t>PUC-Rio - 2022.2</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pt-BR"/>
              <a:t>Aluno Extraordinário</a:t>
            </a:r>
            <a:endParaRPr b="1"/>
          </a:p>
          <a:p>
            <a:pPr indent="0" lvl="0" marL="0" rtl="0" algn="l">
              <a:lnSpc>
                <a:spcPct val="115000"/>
              </a:lnSpc>
              <a:spcBef>
                <a:spcPts val="0"/>
              </a:spcBef>
              <a:spcAft>
                <a:spcPts val="0"/>
              </a:spcAft>
              <a:buNone/>
            </a:pPr>
            <a:r>
              <a:rPr b="1" lang="pt-BR"/>
              <a:t>Daniel da Silva Costa</a:t>
            </a:r>
            <a:endParaRPr b="1"/>
          </a:p>
          <a:p>
            <a:pPr indent="0" lvl="0" marL="0" rtl="0" algn="l">
              <a:lnSpc>
                <a:spcPct val="115000"/>
              </a:lnSpc>
              <a:spcBef>
                <a:spcPts val="0"/>
              </a:spcBef>
              <a:spcAft>
                <a:spcPts val="0"/>
              </a:spcAft>
              <a:buNone/>
            </a:pPr>
            <a:r>
              <a:rPr lang="pt-BR"/>
              <a:t>danieldasilvacosta@gmail.com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Experimentos</a:t>
            </a:r>
            <a:endParaRPr/>
          </a:p>
        </p:txBody>
      </p:sp>
      <p:sp>
        <p:nvSpPr>
          <p:cNvPr id="125" name="Google Shape;125;p22"/>
          <p:cNvSpPr txBox="1"/>
          <p:nvPr>
            <p:ph idx="1" type="body"/>
          </p:nvPr>
        </p:nvSpPr>
        <p:spPr>
          <a:xfrm>
            <a:off x="471900" y="1793575"/>
            <a:ext cx="8222100" cy="3264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i="1" lang="pt-BR"/>
              <a:t>Kernel Sizes</a:t>
            </a:r>
            <a:r>
              <a:rPr b="1" lang="pt-BR"/>
              <a:t>: 2, 4, 8, 16, 32</a:t>
            </a:r>
            <a:endParaRPr b="1"/>
          </a:p>
          <a:p>
            <a:pPr indent="-342900" lvl="0" marL="457200" rtl="0" algn="l">
              <a:spcBef>
                <a:spcPts val="0"/>
              </a:spcBef>
              <a:spcAft>
                <a:spcPts val="0"/>
              </a:spcAft>
              <a:buSzPts val="1800"/>
              <a:buChar char="●"/>
            </a:pPr>
            <a:r>
              <a:rPr i="1" lang="pt-BR"/>
              <a:t>B</a:t>
            </a:r>
            <a:r>
              <a:rPr i="1" lang="pt-BR"/>
              <a:t>atch Size</a:t>
            </a:r>
            <a:r>
              <a:rPr lang="pt-BR"/>
              <a:t>: 128</a:t>
            </a:r>
            <a:endParaRPr/>
          </a:p>
          <a:p>
            <a:pPr indent="-342900" lvl="0" marL="457200" rtl="0" algn="l">
              <a:spcBef>
                <a:spcPts val="0"/>
              </a:spcBef>
              <a:spcAft>
                <a:spcPts val="0"/>
              </a:spcAft>
              <a:buSzPts val="1800"/>
              <a:buChar char="●"/>
            </a:pPr>
            <a:r>
              <a:rPr lang="pt-BR"/>
              <a:t>Épocas</a:t>
            </a:r>
            <a:endParaRPr/>
          </a:p>
          <a:p>
            <a:pPr indent="-317500" lvl="1" marL="914400" rtl="0" algn="l">
              <a:spcBef>
                <a:spcPts val="0"/>
              </a:spcBef>
              <a:spcAft>
                <a:spcPts val="0"/>
              </a:spcAft>
              <a:buSzPts val="1400"/>
              <a:buChar char="○"/>
            </a:pPr>
            <a:r>
              <a:rPr lang="pt-BR"/>
              <a:t>Máximo: 100</a:t>
            </a:r>
            <a:endParaRPr/>
          </a:p>
          <a:p>
            <a:pPr indent="-317500" lvl="1" marL="914400" rtl="0" algn="l">
              <a:spcBef>
                <a:spcPts val="0"/>
              </a:spcBef>
              <a:spcAft>
                <a:spcPts val="0"/>
              </a:spcAft>
              <a:buSzPts val="1400"/>
              <a:buChar char="○"/>
            </a:pPr>
            <a:r>
              <a:rPr i="1" lang="pt-BR"/>
              <a:t>EarlyStopping</a:t>
            </a:r>
            <a:r>
              <a:rPr lang="pt-BR"/>
              <a:t>( </a:t>
            </a:r>
            <a:r>
              <a:rPr i="1" lang="pt-BR"/>
              <a:t>patience </a:t>
            </a:r>
            <a:r>
              <a:rPr lang="pt-BR"/>
              <a:t>= 20 )</a:t>
            </a:r>
            <a:endParaRPr/>
          </a:p>
          <a:p>
            <a:pPr indent="-317500" lvl="1" marL="914400" rtl="0" algn="l">
              <a:spcBef>
                <a:spcPts val="0"/>
              </a:spcBef>
              <a:spcAft>
                <a:spcPts val="0"/>
              </a:spcAft>
              <a:buSzPts val="1400"/>
              <a:buChar char="○"/>
            </a:pPr>
            <a:r>
              <a:rPr i="1" lang="pt-BR"/>
              <a:t>ModelCheckpoint( save_best_only = True )</a:t>
            </a:r>
            <a:endParaRPr i="1"/>
          </a:p>
          <a:p>
            <a:pPr indent="-342900" lvl="0" marL="457200" rtl="0" algn="l">
              <a:spcBef>
                <a:spcPts val="0"/>
              </a:spcBef>
              <a:spcAft>
                <a:spcPts val="0"/>
              </a:spcAft>
              <a:buSzPts val="1800"/>
              <a:buChar char="●"/>
            </a:pPr>
            <a:r>
              <a:rPr i="1" lang="pt-BR"/>
              <a:t>Dataset</a:t>
            </a:r>
            <a:endParaRPr i="1"/>
          </a:p>
          <a:p>
            <a:pPr indent="-317500" lvl="1" marL="914400" rtl="0" algn="l">
              <a:spcBef>
                <a:spcPts val="0"/>
              </a:spcBef>
              <a:spcAft>
                <a:spcPts val="0"/>
              </a:spcAft>
              <a:buSzPts val="1400"/>
              <a:buChar char="○"/>
            </a:pPr>
            <a:r>
              <a:rPr i="1" lang="pt-BR"/>
              <a:t>Dataset </a:t>
            </a:r>
            <a:r>
              <a:rPr lang="pt-BR"/>
              <a:t>pequeno com imagens de macacos (10 classes).</a:t>
            </a:r>
            <a:endParaRPr/>
          </a:p>
          <a:p>
            <a:pPr indent="-317500" lvl="1" marL="914400" rtl="0" algn="l">
              <a:spcBef>
                <a:spcPts val="0"/>
              </a:spcBef>
              <a:spcAft>
                <a:spcPts val="0"/>
              </a:spcAft>
              <a:buSzPts val="1400"/>
              <a:buChar char="○"/>
            </a:pPr>
            <a:r>
              <a:rPr lang="pt-BR"/>
              <a:t>Quantidade de exemplos de </a:t>
            </a:r>
            <a:r>
              <a:rPr b="1" lang="pt-BR"/>
              <a:t>treinamento:  1096</a:t>
            </a:r>
            <a:endParaRPr b="1"/>
          </a:p>
          <a:p>
            <a:pPr indent="-317500" lvl="1" marL="914400" rtl="0" algn="l">
              <a:spcBef>
                <a:spcPts val="0"/>
              </a:spcBef>
              <a:spcAft>
                <a:spcPts val="0"/>
              </a:spcAft>
              <a:buSzPts val="1400"/>
              <a:buChar char="○"/>
            </a:pPr>
            <a:r>
              <a:rPr lang="pt-BR"/>
              <a:t>Quantidade de exemplos de </a:t>
            </a:r>
            <a:r>
              <a:rPr b="1" lang="pt-BR"/>
              <a:t>validação:  272</a:t>
            </a:r>
            <a:endParaRPr b="1"/>
          </a:p>
          <a:p>
            <a:pPr indent="-317500" lvl="1" marL="914400" rtl="0" algn="l">
              <a:spcBef>
                <a:spcPts val="0"/>
              </a:spcBef>
              <a:spcAft>
                <a:spcPts val="0"/>
              </a:spcAft>
              <a:buSzPts val="1400"/>
              <a:buChar char="○"/>
            </a:pPr>
            <a:r>
              <a:rPr lang="pt-BR"/>
              <a:t>As imagens passaram por um </a:t>
            </a:r>
            <a:r>
              <a:rPr b="1" lang="pt-BR"/>
              <a:t>pré-processamento e por </a:t>
            </a:r>
            <a:r>
              <a:rPr b="1" i="1" lang="pt-BR"/>
              <a:t>Data Augmentation</a:t>
            </a:r>
            <a:r>
              <a:rPr lang="pt-BR"/>
              <a:t>.</a:t>
            </a:r>
            <a:endParaRPr/>
          </a:p>
          <a:p>
            <a:pPr indent="-317500" lvl="2" marL="1371600" rtl="0" algn="l">
              <a:spcBef>
                <a:spcPts val="0"/>
              </a:spcBef>
              <a:spcAft>
                <a:spcPts val="0"/>
              </a:spcAft>
              <a:buSzPts val="1400"/>
              <a:buChar char="■"/>
            </a:pPr>
            <a:r>
              <a:rPr lang="pt-BR"/>
              <a:t>Formato: JPEG.</a:t>
            </a:r>
            <a:endParaRPr/>
          </a:p>
          <a:p>
            <a:pPr indent="-317500" lvl="2" marL="1371600" rtl="0" algn="l">
              <a:spcBef>
                <a:spcPts val="0"/>
              </a:spcBef>
              <a:spcAft>
                <a:spcPts val="0"/>
              </a:spcAft>
              <a:buSzPts val="1400"/>
              <a:buChar char="■"/>
            </a:pPr>
            <a:r>
              <a:rPr lang="pt-BR"/>
              <a:t>Dimensões de saída: </a:t>
            </a:r>
            <a:r>
              <a:rPr b="1" lang="pt-BR"/>
              <a:t>224 x 224 px</a:t>
            </a:r>
            <a:endParaRPr b="1"/>
          </a:p>
          <a:p>
            <a:pPr indent="-317500" lvl="2" marL="1371600" rtl="0" algn="l">
              <a:spcBef>
                <a:spcPts val="0"/>
              </a:spcBef>
              <a:spcAft>
                <a:spcPts val="0"/>
              </a:spcAft>
              <a:buSzPts val="1400"/>
              <a:buChar char="■"/>
            </a:pPr>
            <a:r>
              <a:rPr lang="pt-BR"/>
              <a:t>3 canais (RGB)</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t>Resultados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(2, 2)</a:t>
            </a:r>
            <a:endParaRPr/>
          </a:p>
        </p:txBody>
      </p:sp>
      <p:sp>
        <p:nvSpPr>
          <p:cNvPr id="136" name="Google Shape;136;p24"/>
          <p:cNvSpPr txBox="1"/>
          <p:nvPr>
            <p:ph idx="1" type="body"/>
          </p:nvPr>
        </p:nvSpPr>
        <p:spPr>
          <a:xfrm>
            <a:off x="5904550" y="2965350"/>
            <a:ext cx="3205800" cy="915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i="1" lang="pt-BR" sz="1300"/>
              <a:t>Max Epoch 44/100</a:t>
            </a:r>
            <a:endParaRPr b="1" i="1" sz="1300"/>
          </a:p>
          <a:p>
            <a:pPr indent="-311150" lvl="0" marL="457200" rtl="0" algn="l">
              <a:spcBef>
                <a:spcPts val="0"/>
              </a:spcBef>
              <a:spcAft>
                <a:spcPts val="0"/>
              </a:spcAft>
              <a:buSzPts val="1300"/>
              <a:buChar char="●"/>
            </a:pPr>
            <a:r>
              <a:rPr i="1" lang="pt-BR" sz="1300"/>
              <a:t>Wall time: 19min 25s</a:t>
            </a:r>
            <a:endParaRPr i="1" sz="1300"/>
          </a:p>
          <a:p>
            <a:pPr indent="-311150" lvl="0" marL="457200" rtl="0" algn="l">
              <a:spcBef>
                <a:spcPts val="0"/>
              </a:spcBef>
              <a:spcAft>
                <a:spcPts val="0"/>
              </a:spcAft>
              <a:buSzPts val="1300"/>
              <a:buChar char="●"/>
            </a:pPr>
            <a:r>
              <a:rPr b="1" i="1" lang="pt-BR" sz="1300"/>
              <a:t>Final validation accuracy: 58.33%</a:t>
            </a:r>
            <a:endParaRPr b="1" i="1" sz="1300"/>
          </a:p>
        </p:txBody>
      </p:sp>
      <p:pic>
        <p:nvPicPr>
          <p:cNvPr id="137" name="Google Shape;137;p24"/>
          <p:cNvPicPr preferRelativeResize="0"/>
          <p:nvPr/>
        </p:nvPicPr>
        <p:blipFill>
          <a:blip r:embed="rId3">
            <a:alphaModFix/>
          </a:blip>
          <a:stretch>
            <a:fillRect/>
          </a:stretch>
        </p:blipFill>
        <p:spPr>
          <a:xfrm>
            <a:off x="196150" y="1887812"/>
            <a:ext cx="5708400" cy="307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(2, 2)</a:t>
            </a:r>
            <a:endParaRPr/>
          </a:p>
        </p:txBody>
      </p:sp>
      <p:pic>
        <p:nvPicPr>
          <p:cNvPr id="143" name="Google Shape;143;p25"/>
          <p:cNvPicPr preferRelativeResize="0"/>
          <p:nvPr/>
        </p:nvPicPr>
        <p:blipFill>
          <a:blip r:embed="rId3">
            <a:alphaModFix/>
          </a:blip>
          <a:stretch>
            <a:fillRect/>
          </a:stretch>
        </p:blipFill>
        <p:spPr>
          <a:xfrm>
            <a:off x="175388" y="2046875"/>
            <a:ext cx="4158833" cy="2772950"/>
          </a:xfrm>
          <a:prstGeom prst="rect">
            <a:avLst/>
          </a:prstGeom>
          <a:noFill/>
          <a:ln>
            <a:noFill/>
          </a:ln>
        </p:spPr>
      </p:pic>
      <p:pic>
        <p:nvPicPr>
          <p:cNvPr id="144" name="Google Shape;144;p25"/>
          <p:cNvPicPr preferRelativeResize="0"/>
          <p:nvPr/>
        </p:nvPicPr>
        <p:blipFill>
          <a:blip r:embed="rId4">
            <a:alphaModFix/>
          </a:blip>
          <a:stretch>
            <a:fillRect/>
          </a:stretch>
        </p:blipFill>
        <p:spPr>
          <a:xfrm>
            <a:off x="4747400" y="2046875"/>
            <a:ext cx="4221200" cy="277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(4, 4)</a:t>
            </a:r>
            <a:endParaRPr/>
          </a:p>
        </p:txBody>
      </p:sp>
      <p:sp>
        <p:nvSpPr>
          <p:cNvPr id="150" name="Google Shape;150;p26"/>
          <p:cNvSpPr txBox="1"/>
          <p:nvPr>
            <p:ph idx="1" type="body"/>
          </p:nvPr>
        </p:nvSpPr>
        <p:spPr>
          <a:xfrm>
            <a:off x="5904550" y="2965350"/>
            <a:ext cx="3205800" cy="915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i="1" lang="pt-BR" sz="1300"/>
              <a:t>Max Epoch </a:t>
            </a:r>
            <a:r>
              <a:rPr b="1" i="1" lang="pt-BR" sz="1300"/>
              <a:t>59/100</a:t>
            </a:r>
            <a:endParaRPr b="1" i="1" sz="1300"/>
          </a:p>
          <a:p>
            <a:pPr indent="-311150" lvl="0" marL="457200" rtl="0" algn="l">
              <a:spcBef>
                <a:spcPts val="0"/>
              </a:spcBef>
              <a:spcAft>
                <a:spcPts val="0"/>
              </a:spcAft>
              <a:buSzPts val="1300"/>
              <a:buChar char="●"/>
            </a:pPr>
            <a:r>
              <a:rPr i="1" lang="pt-BR" sz="1300"/>
              <a:t>Wall time: 26min 16s</a:t>
            </a:r>
            <a:endParaRPr i="1" sz="1300"/>
          </a:p>
          <a:p>
            <a:pPr indent="-311150" lvl="0" marL="457200" rtl="0" algn="l">
              <a:spcBef>
                <a:spcPts val="0"/>
              </a:spcBef>
              <a:spcAft>
                <a:spcPts val="0"/>
              </a:spcAft>
              <a:buSzPts val="1300"/>
              <a:buChar char="●"/>
            </a:pPr>
            <a:r>
              <a:rPr b="1" i="1" lang="pt-BR" sz="1300"/>
              <a:t>Final validation accuracy: 61.46%</a:t>
            </a:r>
            <a:endParaRPr b="1" i="1" sz="1300"/>
          </a:p>
        </p:txBody>
      </p:sp>
      <p:pic>
        <p:nvPicPr>
          <p:cNvPr id="151" name="Google Shape;151;p26"/>
          <p:cNvPicPr preferRelativeResize="0"/>
          <p:nvPr/>
        </p:nvPicPr>
        <p:blipFill>
          <a:blip r:embed="rId3">
            <a:alphaModFix/>
          </a:blip>
          <a:stretch>
            <a:fillRect/>
          </a:stretch>
        </p:blipFill>
        <p:spPr>
          <a:xfrm>
            <a:off x="196150" y="1887800"/>
            <a:ext cx="5576554" cy="3070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(4, 4)</a:t>
            </a:r>
            <a:endParaRPr/>
          </a:p>
        </p:txBody>
      </p:sp>
      <p:sp>
        <p:nvSpPr>
          <p:cNvPr id="157" name="Google Shape;157;p2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7"/>
          <p:cNvPicPr preferRelativeResize="0"/>
          <p:nvPr/>
        </p:nvPicPr>
        <p:blipFill>
          <a:blip r:embed="rId3">
            <a:alphaModFix/>
          </a:blip>
          <a:stretch>
            <a:fillRect/>
          </a:stretch>
        </p:blipFill>
        <p:spPr>
          <a:xfrm>
            <a:off x="175400" y="2046875"/>
            <a:ext cx="4158824" cy="2772949"/>
          </a:xfrm>
          <a:prstGeom prst="rect">
            <a:avLst/>
          </a:prstGeom>
          <a:noFill/>
          <a:ln>
            <a:noFill/>
          </a:ln>
        </p:spPr>
      </p:pic>
      <p:pic>
        <p:nvPicPr>
          <p:cNvPr id="159" name="Google Shape;159;p27"/>
          <p:cNvPicPr preferRelativeResize="0"/>
          <p:nvPr/>
        </p:nvPicPr>
        <p:blipFill>
          <a:blip r:embed="rId4">
            <a:alphaModFix/>
          </a:blip>
          <a:stretch>
            <a:fillRect/>
          </a:stretch>
        </p:blipFill>
        <p:spPr>
          <a:xfrm>
            <a:off x="4778600" y="2046875"/>
            <a:ext cx="4158801" cy="2772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(8, 8)</a:t>
            </a:r>
            <a:endParaRPr/>
          </a:p>
        </p:txBody>
      </p:sp>
      <p:sp>
        <p:nvSpPr>
          <p:cNvPr id="165" name="Google Shape;165;p28"/>
          <p:cNvSpPr txBox="1"/>
          <p:nvPr>
            <p:ph idx="1" type="body"/>
          </p:nvPr>
        </p:nvSpPr>
        <p:spPr>
          <a:xfrm>
            <a:off x="5904550" y="2965350"/>
            <a:ext cx="3205800" cy="915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i="1" lang="pt-BR" sz="1300"/>
              <a:t>Max </a:t>
            </a:r>
            <a:r>
              <a:rPr i="1" lang="pt-BR" sz="1300"/>
              <a:t>Epoch 33/100</a:t>
            </a:r>
            <a:endParaRPr i="1" sz="1300"/>
          </a:p>
          <a:p>
            <a:pPr indent="-311150" lvl="0" marL="457200" rtl="0" algn="l">
              <a:spcBef>
                <a:spcPts val="0"/>
              </a:spcBef>
              <a:spcAft>
                <a:spcPts val="0"/>
              </a:spcAft>
              <a:buSzPts val="1300"/>
              <a:buChar char="●"/>
            </a:pPr>
            <a:r>
              <a:rPr i="1" lang="pt-BR" sz="1300"/>
              <a:t>Wall time: 14min 44s</a:t>
            </a:r>
            <a:endParaRPr i="1" sz="1300"/>
          </a:p>
          <a:p>
            <a:pPr indent="-311150" lvl="0" marL="457200" rtl="0" algn="l">
              <a:spcBef>
                <a:spcPts val="0"/>
              </a:spcBef>
              <a:spcAft>
                <a:spcPts val="0"/>
              </a:spcAft>
              <a:buSzPts val="1300"/>
              <a:buChar char="●"/>
            </a:pPr>
            <a:r>
              <a:rPr i="1" lang="pt-BR" sz="1300"/>
              <a:t>Final validation accuracy: 29.69%</a:t>
            </a:r>
            <a:endParaRPr i="1" sz="1300"/>
          </a:p>
        </p:txBody>
      </p:sp>
      <p:pic>
        <p:nvPicPr>
          <p:cNvPr id="166" name="Google Shape;166;p28"/>
          <p:cNvPicPr preferRelativeResize="0"/>
          <p:nvPr/>
        </p:nvPicPr>
        <p:blipFill>
          <a:blip r:embed="rId3">
            <a:alphaModFix/>
          </a:blip>
          <a:stretch>
            <a:fillRect/>
          </a:stretch>
        </p:blipFill>
        <p:spPr>
          <a:xfrm>
            <a:off x="196150" y="1887800"/>
            <a:ext cx="5700328" cy="3070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(8, 8)</a:t>
            </a:r>
            <a:endParaRPr/>
          </a:p>
        </p:txBody>
      </p:sp>
      <p:sp>
        <p:nvSpPr>
          <p:cNvPr id="172" name="Google Shape;172;p2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29"/>
          <p:cNvPicPr preferRelativeResize="0"/>
          <p:nvPr/>
        </p:nvPicPr>
        <p:blipFill>
          <a:blip r:embed="rId3">
            <a:alphaModFix/>
          </a:blip>
          <a:stretch>
            <a:fillRect/>
          </a:stretch>
        </p:blipFill>
        <p:spPr>
          <a:xfrm>
            <a:off x="4778600" y="2046875"/>
            <a:ext cx="4158801" cy="2772950"/>
          </a:xfrm>
          <a:prstGeom prst="rect">
            <a:avLst/>
          </a:prstGeom>
          <a:noFill/>
          <a:ln>
            <a:noFill/>
          </a:ln>
        </p:spPr>
      </p:pic>
      <p:pic>
        <p:nvPicPr>
          <p:cNvPr id="174" name="Google Shape;174;p29"/>
          <p:cNvPicPr preferRelativeResize="0"/>
          <p:nvPr/>
        </p:nvPicPr>
        <p:blipFill>
          <a:blip r:embed="rId4">
            <a:alphaModFix/>
          </a:blip>
          <a:stretch>
            <a:fillRect/>
          </a:stretch>
        </p:blipFill>
        <p:spPr>
          <a:xfrm>
            <a:off x="175400" y="2046875"/>
            <a:ext cx="4158801" cy="2772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(16, 16)</a:t>
            </a:r>
            <a:endParaRPr/>
          </a:p>
        </p:txBody>
      </p:sp>
      <p:sp>
        <p:nvSpPr>
          <p:cNvPr id="180" name="Google Shape;180;p30"/>
          <p:cNvSpPr txBox="1"/>
          <p:nvPr>
            <p:ph idx="1" type="body"/>
          </p:nvPr>
        </p:nvSpPr>
        <p:spPr>
          <a:xfrm>
            <a:off x="5904550" y="2965350"/>
            <a:ext cx="3205800" cy="915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i="1" lang="pt-BR" sz="1300"/>
              <a:t>Max </a:t>
            </a:r>
            <a:r>
              <a:rPr i="1" lang="pt-BR" sz="1300"/>
              <a:t>Epoch 38/100</a:t>
            </a:r>
            <a:endParaRPr i="1" sz="1300"/>
          </a:p>
          <a:p>
            <a:pPr indent="-311150" lvl="0" marL="457200" rtl="0" algn="l">
              <a:spcBef>
                <a:spcPts val="0"/>
              </a:spcBef>
              <a:spcAft>
                <a:spcPts val="0"/>
              </a:spcAft>
              <a:buSzPts val="1300"/>
              <a:buChar char="●"/>
            </a:pPr>
            <a:r>
              <a:rPr i="1" lang="pt-BR" sz="1300"/>
              <a:t>Wall time: 17min 5s</a:t>
            </a:r>
            <a:endParaRPr i="1" sz="1300"/>
          </a:p>
          <a:p>
            <a:pPr indent="-311150" lvl="0" marL="457200" rtl="0" algn="l">
              <a:spcBef>
                <a:spcPts val="0"/>
              </a:spcBef>
              <a:spcAft>
                <a:spcPts val="0"/>
              </a:spcAft>
              <a:buSzPts val="1300"/>
              <a:buChar char="●"/>
            </a:pPr>
            <a:r>
              <a:rPr b="1" i="1" lang="pt-BR" sz="1300"/>
              <a:t>Final validation accuracy: 17.45%</a:t>
            </a:r>
            <a:endParaRPr b="1" i="1" sz="1300"/>
          </a:p>
        </p:txBody>
      </p:sp>
      <p:pic>
        <p:nvPicPr>
          <p:cNvPr id="181" name="Google Shape;181;p30"/>
          <p:cNvPicPr preferRelativeResize="0"/>
          <p:nvPr/>
        </p:nvPicPr>
        <p:blipFill>
          <a:blip r:embed="rId3">
            <a:alphaModFix/>
          </a:blip>
          <a:stretch>
            <a:fillRect/>
          </a:stretch>
        </p:blipFill>
        <p:spPr>
          <a:xfrm>
            <a:off x="196150" y="1887798"/>
            <a:ext cx="5700325" cy="3009497"/>
          </a:xfrm>
          <a:prstGeom prst="rect">
            <a:avLst/>
          </a:prstGeom>
          <a:noFill/>
          <a:ln>
            <a:noFill/>
          </a:ln>
        </p:spPr>
      </p:pic>
      <p:sp>
        <p:nvSpPr>
          <p:cNvPr id="182" name="Google Shape;182;p30"/>
          <p:cNvSpPr/>
          <p:nvPr/>
        </p:nvSpPr>
        <p:spPr>
          <a:xfrm>
            <a:off x="265725" y="1935925"/>
            <a:ext cx="550500" cy="279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(16, 16)</a:t>
            </a:r>
            <a:endParaRPr/>
          </a:p>
        </p:txBody>
      </p:sp>
      <p:sp>
        <p:nvSpPr>
          <p:cNvPr id="188" name="Google Shape;188;p3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31"/>
          <p:cNvPicPr preferRelativeResize="0"/>
          <p:nvPr/>
        </p:nvPicPr>
        <p:blipFill>
          <a:blip r:embed="rId3">
            <a:alphaModFix/>
          </a:blip>
          <a:stretch>
            <a:fillRect/>
          </a:stretch>
        </p:blipFill>
        <p:spPr>
          <a:xfrm>
            <a:off x="4778600" y="2046875"/>
            <a:ext cx="4158801" cy="2772951"/>
          </a:xfrm>
          <a:prstGeom prst="rect">
            <a:avLst/>
          </a:prstGeom>
          <a:noFill/>
          <a:ln>
            <a:noFill/>
          </a:ln>
        </p:spPr>
      </p:pic>
      <p:pic>
        <p:nvPicPr>
          <p:cNvPr id="190" name="Google Shape;190;p31"/>
          <p:cNvPicPr preferRelativeResize="0"/>
          <p:nvPr/>
        </p:nvPicPr>
        <p:blipFill>
          <a:blip r:embed="rId4">
            <a:alphaModFix/>
          </a:blip>
          <a:stretch>
            <a:fillRect/>
          </a:stretch>
        </p:blipFill>
        <p:spPr>
          <a:xfrm>
            <a:off x="175400" y="2046875"/>
            <a:ext cx="4158799" cy="2772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Problema</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pt-BR"/>
              <a:t>Apesar da grande utilização pela academia e pela indústria d</a:t>
            </a:r>
            <a:r>
              <a:rPr lang="pt-BR"/>
              <a:t>os modelos de Aprendizagem Profunda </a:t>
            </a:r>
            <a:r>
              <a:rPr lang="pt-BR"/>
              <a:t>e reconhecendo a sua capacidade em extrair características dos dados e classificá-los, a utilização desses modelos sofre de uma melhor facilidade em permitir aos usuários e praticantes entenderem mais claramente as regras internas desses modelos sobre quais informações estes se baseiam para realizar as classificações e as decisões.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(32, 32)</a:t>
            </a:r>
            <a:endParaRPr/>
          </a:p>
        </p:txBody>
      </p:sp>
      <p:sp>
        <p:nvSpPr>
          <p:cNvPr id="196" name="Google Shape;196;p32"/>
          <p:cNvSpPr txBox="1"/>
          <p:nvPr>
            <p:ph idx="1" type="body"/>
          </p:nvPr>
        </p:nvSpPr>
        <p:spPr>
          <a:xfrm>
            <a:off x="5904550" y="2965350"/>
            <a:ext cx="3205800" cy="915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i="1" lang="pt-BR" sz="1300"/>
              <a:t>Max Epoch 34/100</a:t>
            </a:r>
            <a:endParaRPr i="1" sz="1300"/>
          </a:p>
          <a:p>
            <a:pPr indent="-311150" lvl="0" marL="457200" rtl="0" algn="l">
              <a:spcBef>
                <a:spcPts val="0"/>
              </a:spcBef>
              <a:spcAft>
                <a:spcPts val="0"/>
              </a:spcAft>
              <a:buSzPts val="1300"/>
              <a:buChar char="●"/>
            </a:pPr>
            <a:r>
              <a:rPr i="1" lang="pt-BR" sz="1300"/>
              <a:t>Wall time: 16min 18s</a:t>
            </a:r>
            <a:endParaRPr i="1" sz="1300"/>
          </a:p>
          <a:p>
            <a:pPr indent="-311150" lvl="0" marL="457200" rtl="0" algn="l">
              <a:spcBef>
                <a:spcPts val="0"/>
              </a:spcBef>
              <a:spcAft>
                <a:spcPts val="0"/>
              </a:spcAft>
              <a:buSzPts val="1300"/>
              <a:buChar char="●"/>
            </a:pPr>
            <a:r>
              <a:rPr i="1" lang="pt-BR" sz="1300"/>
              <a:t>Final validation accuracy: 22.66%</a:t>
            </a:r>
            <a:endParaRPr i="1" sz="1300"/>
          </a:p>
        </p:txBody>
      </p:sp>
      <p:pic>
        <p:nvPicPr>
          <p:cNvPr id="197" name="Google Shape;197;p32"/>
          <p:cNvPicPr preferRelativeResize="0"/>
          <p:nvPr/>
        </p:nvPicPr>
        <p:blipFill>
          <a:blip r:embed="rId3">
            <a:alphaModFix/>
          </a:blip>
          <a:stretch>
            <a:fillRect/>
          </a:stretch>
        </p:blipFill>
        <p:spPr>
          <a:xfrm>
            <a:off x="196150" y="1887800"/>
            <a:ext cx="5700324" cy="3009500"/>
          </a:xfrm>
          <a:prstGeom prst="rect">
            <a:avLst/>
          </a:prstGeom>
          <a:noFill/>
          <a:ln>
            <a:noFill/>
          </a:ln>
        </p:spPr>
      </p:pic>
      <p:sp>
        <p:nvSpPr>
          <p:cNvPr id="198" name="Google Shape;198;p32"/>
          <p:cNvSpPr/>
          <p:nvPr/>
        </p:nvSpPr>
        <p:spPr>
          <a:xfrm>
            <a:off x="389075" y="1793575"/>
            <a:ext cx="398700" cy="379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kernel_size = (32, 32)</a:t>
            </a:r>
            <a:endParaRPr/>
          </a:p>
        </p:txBody>
      </p:sp>
      <p:sp>
        <p:nvSpPr>
          <p:cNvPr id="204" name="Google Shape;204;p3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3"/>
          <p:cNvPicPr preferRelativeResize="0"/>
          <p:nvPr/>
        </p:nvPicPr>
        <p:blipFill>
          <a:blip r:embed="rId3">
            <a:alphaModFix/>
          </a:blip>
          <a:stretch>
            <a:fillRect/>
          </a:stretch>
        </p:blipFill>
        <p:spPr>
          <a:xfrm>
            <a:off x="4778600" y="2046875"/>
            <a:ext cx="4158800" cy="2772951"/>
          </a:xfrm>
          <a:prstGeom prst="rect">
            <a:avLst/>
          </a:prstGeom>
          <a:noFill/>
          <a:ln>
            <a:noFill/>
          </a:ln>
        </p:spPr>
      </p:pic>
      <p:pic>
        <p:nvPicPr>
          <p:cNvPr id="206" name="Google Shape;206;p33"/>
          <p:cNvPicPr preferRelativeResize="0"/>
          <p:nvPr/>
        </p:nvPicPr>
        <p:blipFill>
          <a:blip r:embed="rId4">
            <a:alphaModFix/>
          </a:blip>
          <a:stretch>
            <a:fillRect/>
          </a:stretch>
        </p:blipFill>
        <p:spPr>
          <a:xfrm>
            <a:off x="175400" y="2046875"/>
            <a:ext cx="4158800" cy="2772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Discussão</a:t>
            </a:r>
            <a:endParaRPr/>
          </a:p>
        </p:txBody>
      </p:sp>
      <p:sp>
        <p:nvSpPr>
          <p:cNvPr id="212" name="Google Shape;212;p34"/>
          <p:cNvSpPr txBox="1"/>
          <p:nvPr>
            <p:ph idx="1" type="body"/>
          </p:nvPr>
        </p:nvSpPr>
        <p:spPr>
          <a:xfrm>
            <a:off x="471900" y="1842875"/>
            <a:ext cx="8222100" cy="32151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pt-BR"/>
              <a:t>Limitações de </a:t>
            </a:r>
            <a:r>
              <a:rPr b="1" lang="pt-BR"/>
              <a:t>memória </a:t>
            </a:r>
            <a:r>
              <a:rPr lang="pt-BR"/>
              <a:t>do computador usado nos treinamentos.</a:t>
            </a:r>
            <a:endParaRPr/>
          </a:p>
          <a:p>
            <a:pPr indent="-342900" lvl="0" marL="457200" rtl="0" algn="just">
              <a:spcBef>
                <a:spcPts val="0"/>
              </a:spcBef>
              <a:spcAft>
                <a:spcPts val="0"/>
              </a:spcAft>
              <a:buSzPts val="1800"/>
              <a:buChar char="●"/>
            </a:pPr>
            <a:r>
              <a:rPr lang="pt-BR"/>
              <a:t>Parece que com </a:t>
            </a:r>
            <a:r>
              <a:rPr b="1" i="1" lang="pt-BR"/>
              <a:t>kernel size </a:t>
            </a:r>
            <a:r>
              <a:rPr b="1" lang="pt-BR"/>
              <a:t>menor o aprendizado ficou mais estável</a:t>
            </a:r>
            <a:r>
              <a:rPr lang="pt-BR"/>
              <a:t>.</a:t>
            </a:r>
            <a:endParaRPr/>
          </a:p>
          <a:p>
            <a:pPr indent="-342900" lvl="0" marL="457200" rtl="0" algn="just">
              <a:spcBef>
                <a:spcPts val="0"/>
              </a:spcBef>
              <a:spcAft>
                <a:spcPts val="0"/>
              </a:spcAft>
              <a:buSzPts val="1800"/>
              <a:buChar char="●"/>
            </a:pPr>
            <a:r>
              <a:rPr lang="pt-BR"/>
              <a:t>Necessidade de rodar </a:t>
            </a:r>
            <a:r>
              <a:rPr b="1" lang="pt-BR"/>
              <a:t>mais experimentos </a:t>
            </a:r>
            <a:r>
              <a:rPr lang="pt-BR"/>
              <a:t>para cada </a:t>
            </a:r>
            <a:r>
              <a:rPr i="1" lang="pt-BR"/>
              <a:t>kernel size</a:t>
            </a:r>
            <a:r>
              <a:rPr lang="pt-BR"/>
              <a:t>.</a:t>
            </a:r>
            <a:endParaRPr/>
          </a:p>
          <a:p>
            <a:pPr indent="-342900" lvl="0" marL="457200" rtl="0" algn="just">
              <a:spcBef>
                <a:spcPts val="0"/>
              </a:spcBef>
              <a:spcAft>
                <a:spcPts val="0"/>
              </a:spcAft>
              <a:buSzPts val="1800"/>
              <a:buChar char="●"/>
            </a:pPr>
            <a:r>
              <a:rPr lang="pt-BR"/>
              <a:t>Os modelos com resultados ruins de visualização que parecem se distanciar da percepção humana </a:t>
            </a:r>
            <a:r>
              <a:rPr lang="pt-BR"/>
              <a:t>(ex.: </a:t>
            </a:r>
            <a:r>
              <a:rPr i="1" lang="pt-BR"/>
              <a:t>kernel sizes </a:t>
            </a:r>
            <a:r>
              <a:rPr lang="pt-BR"/>
              <a:t>16 e 32)</a:t>
            </a:r>
            <a:r>
              <a:rPr lang="pt-BR"/>
              <a:t>, podem ter a sua aplicação, por exemplo: </a:t>
            </a:r>
            <a:r>
              <a:rPr b="1" lang="pt-BR"/>
              <a:t>talvez possam ajudar a identificar se o animal está ou não no seu </a:t>
            </a:r>
            <a:r>
              <a:rPr b="1" i="1" lang="pt-BR"/>
              <a:t>habitat </a:t>
            </a:r>
            <a:r>
              <a:rPr b="1" lang="pt-BR"/>
              <a:t>natural </a:t>
            </a:r>
            <a:r>
              <a:rPr lang="pt-BR"/>
              <a:t>no momento da fotografia.</a:t>
            </a:r>
            <a:endParaRPr/>
          </a:p>
          <a:p>
            <a:pPr indent="-342900" lvl="0" marL="457200" rtl="0" algn="just">
              <a:spcBef>
                <a:spcPts val="0"/>
              </a:spcBef>
              <a:spcAft>
                <a:spcPts val="0"/>
              </a:spcAft>
              <a:buSzPts val="1800"/>
              <a:buChar char="●"/>
            </a:pPr>
            <a:r>
              <a:rPr lang="pt-BR"/>
              <a:t>Interessante observar que a rede neural não necessariamente dá maior importância para </a:t>
            </a:r>
            <a:r>
              <a:rPr i="1" lang="pt-BR"/>
              <a:t>pixels </a:t>
            </a:r>
            <a:r>
              <a:rPr lang="pt-BR"/>
              <a:t>contíguos, ao contrário de técnicas “não-neurais”.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Trabalhos Futuros</a:t>
            </a:r>
            <a:endParaRPr/>
          </a:p>
        </p:txBody>
      </p:sp>
      <p:sp>
        <p:nvSpPr>
          <p:cNvPr id="218" name="Google Shape;218;p3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pt-BR"/>
              <a:t>R</a:t>
            </a:r>
            <a:r>
              <a:rPr lang="pt-BR"/>
              <a:t>odar experimentos com </a:t>
            </a:r>
            <a:r>
              <a:rPr b="1" lang="pt-BR"/>
              <a:t>outros </a:t>
            </a:r>
            <a:r>
              <a:rPr b="1" i="1" lang="pt-BR"/>
              <a:t>datasets</a:t>
            </a:r>
            <a:r>
              <a:rPr i="1" lang="pt-BR"/>
              <a:t> </a:t>
            </a:r>
            <a:r>
              <a:rPr lang="pt-BR"/>
              <a:t>e com outras </a:t>
            </a:r>
            <a:r>
              <a:rPr b="1" lang="pt-BR"/>
              <a:t>resoluções de imagens</a:t>
            </a:r>
            <a:r>
              <a:rPr lang="pt-BR"/>
              <a:t>.</a:t>
            </a:r>
            <a:endParaRPr/>
          </a:p>
          <a:p>
            <a:pPr indent="-342900" lvl="0" marL="457200" rtl="0" algn="just">
              <a:spcBef>
                <a:spcPts val="0"/>
              </a:spcBef>
              <a:spcAft>
                <a:spcPts val="0"/>
              </a:spcAft>
              <a:buSzPts val="1800"/>
              <a:buChar char="●"/>
            </a:pPr>
            <a:r>
              <a:rPr lang="pt-BR"/>
              <a:t>Realizar experimentos com as </a:t>
            </a:r>
            <a:r>
              <a:rPr b="1" lang="pt-BR"/>
              <a:t>variações de CAM</a:t>
            </a:r>
            <a:r>
              <a:rPr lang="pt-BR"/>
              <a:t> propostas na Literatura.</a:t>
            </a:r>
            <a:endParaRPr/>
          </a:p>
          <a:p>
            <a:pPr indent="-342900" lvl="0" marL="457200" rtl="0" algn="just">
              <a:spcBef>
                <a:spcPts val="0"/>
              </a:spcBef>
              <a:spcAft>
                <a:spcPts val="0"/>
              </a:spcAft>
              <a:buSzPts val="1800"/>
              <a:buChar char="●"/>
            </a:pPr>
            <a:r>
              <a:rPr lang="pt-BR"/>
              <a:t>Desenvolver alguma </a:t>
            </a:r>
            <a:r>
              <a:rPr b="1" lang="pt-BR"/>
              <a:t>métrica que relacione as dimensões do </a:t>
            </a:r>
            <a:r>
              <a:rPr b="1" i="1" lang="pt-BR"/>
              <a:t>kernel size </a:t>
            </a:r>
            <a:r>
              <a:rPr b="1" lang="pt-BR"/>
              <a:t>com as dimensões da imagem </a:t>
            </a:r>
            <a:r>
              <a:rPr lang="pt-BR"/>
              <a:t>para o treinamento do “melhor modelo”.</a:t>
            </a:r>
            <a:endParaRPr/>
          </a:p>
          <a:p>
            <a:pPr indent="-317500" lvl="1" marL="914400" rtl="0" algn="just">
              <a:spcBef>
                <a:spcPts val="0"/>
              </a:spcBef>
              <a:spcAft>
                <a:spcPts val="0"/>
              </a:spcAft>
              <a:buSzPts val="1400"/>
              <a:buChar char="○"/>
            </a:pPr>
            <a:r>
              <a:rPr lang="pt-BR"/>
              <a:t>Talvez haja uma relação entre o tamanho do objeto-alvo e o espaço livre restante na imagem. Explorar o uso de segmentação? </a:t>
            </a:r>
            <a:r>
              <a:rPr lang="pt-BR"/>
              <a:t>Explorar o uso de </a:t>
            </a:r>
            <a:r>
              <a:rPr i="1" lang="pt-BR"/>
              <a:t>b</a:t>
            </a:r>
            <a:r>
              <a:rPr i="1" lang="pt-BR"/>
              <a:t>ounding boxes</a:t>
            </a:r>
            <a:r>
              <a:rPr lang="pt-B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Referências</a:t>
            </a:r>
            <a:endParaRPr/>
          </a:p>
        </p:txBody>
      </p:sp>
      <p:sp>
        <p:nvSpPr>
          <p:cNvPr id="224" name="Google Shape;224;p36"/>
          <p:cNvSpPr txBox="1"/>
          <p:nvPr>
            <p:ph idx="1" type="body"/>
          </p:nvPr>
        </p:nvSpPr>
        <p:spPr>
          <a:xfrm>
            <a:off x="471900" y="1842875"/>
            <a:ext cx="8222100" cy="3148500"/>
          </a:xfrm>
          <a:prstGeom prst="rect">
            <a:avLst/>
          </a:prstGeom>
        </p:spPr>
        <p:txBody>
          <a:bodyPr anchorCtr="0" anchor="t" bIns="91425" lIns="91425" spcFirstLastPara="1" rIns="91425" wrap="square" tIns="91425">
            <a:normAutofit fontScale="85000"/>
          </a:bodyPr>
          <a:lstStyle/>
          <a:p>
            <a:pPr indent="-325755" lvl="0" marL="457200" rtl="0" algn="just">
              <a:lnSpc>
                <a:spcPct val="115000"/>
              </a:lnSpc>
              <a:spcBef>
                <a:spcPts val="0"/>
              </a:spcBef>
              <a:spcAft>
                <a:spcPts val="0"/>
              </a:spcAft>
              <a:buSzPct val="100000"/>
              <a:buChar char="●"/>
            </a:pPr>
            <a:r>
              <a:rPr lang="pt-BR"/>
              <a:t>RAS</a:t>
            </a:r>
            <a:r>
              <a:rPr lang="pt-BR"/>
              <a:t>, G., XIE, N., VAN GERVEN, M., DORAN, D., “</a:t>
            </a:r>
            <a:r>
              <a:rPr b="1" lang="pt-BR"/>
              <a:t>Explainable Deep Learning</a:t>
            </a:r>
            <a:r>
              <a:rPr lang="pt-BR"/>
              <a:t>: A Field Guide for the Uninitiated”, In: </a:t>
            </a:r>
            <a:r>
              <a:rPr i="1" lang="pt-BR"/>
              <a:t>Journal of Artificial Intelligence Research</a:t>
            </a:r>
            <a:r>
              <a:rPr lang="pt-BR"/>
              <a:t>, v. 73, pp. 329--397, 2022.</a:t>
            </a:r>
            <a:endParaRPr/>
          </a:p>
          <a:p>
            <a:pPr indent="-325755" lvl="0" marL="457200" rtl="0" algn="just">
              <a:lnSpc>
                <a:spcPct val="115000"/>
              </a:lnSpc>
              <a:spcBef>
                <a:spcPts val="0"/>
              </a:spcBef>
              <a:spcAft>
                <a:spcPts val="0"/>
              </a:spcAft>
              <a:buSzPct val="100000"/>
              <a:buChar char="●"/>
            </a:pPr>
            <a:r>
              <a:rPr lang="pt-BR"/>
              <a:t>ZEILER, M. D, KRISHNAN, D., TAYLOR, G. W., FERGUS, R., 2010, “Deconvolutional Networks”, In: </a:t>
            </a:r>
            <a:r>
              <a:rPr i="1" lang="pt-BR"/>
              <a:t>2010 IEEE Computer Society Conference on Computer Vision and Pattern Recognition</a:t>
            </a:r>
            <a:r>
              <a:rPr lang="pt-BR"/>
              <a:t>. pp. 2528-2535, IEEE, 2010.</a:t>
            </a:r>
            <a:endParaRPr/>
          </a:p>
          <a:p>
            <a:pPr indent="-325755" lvl="0" marL="457200" rtl="0" algn="just">
              <a:spcBef>
                <a:spcPts val="0"/>
              </a:spcBef>
              <a:spcAft>
                <a:spcPts val="0"/>
              </a:spcAft>
              <a:buSzPct val="100000"/>
              <a:buChar char="●"/>
            </a:pPr>
            <a:r>
              <a:rPr lang="pt-BR"/>
              <a:t>ZEILER, M. D, FERGUS, R., 2014, “Visualizing and Understanding Convolutional Networks”, In: </a:t>
            </a:r>
            <a:r>
              <a:rPr i="1" lang="pt-BR"/>
              <a:t>European Conference on Computer Vision</a:t>
            </a:r>
            <a:r>
              <a:rPr lang="pt-BR"/>
              <a:t>, pp. 818-833, Springer, 2014.</a:t>
            </a:r>
            <a:endParaRPr/>
          </a:p>
          <a:p>
            <a:pPr indent="-325755" lvl="0" marL="457200" rtl="0" algn="just">
              <a:spcBef>
                <a:spcPts val="0"/>
              </a:spcBef>
              <a:spcAft>
                <a:spcPts val="0"/>
              </a:spcAft>
              <a:buSzPct val="100000"/>
              <a:buChar char="●"/>
            </a:pPr>
            <a:r>
              <a:rPr b="1" lang="pt-BR"/>
              <a:t>ZHOU, B., KHOSLA, A., LAPEDRIZA, A., OLIVA, A., TORRALBA, A., 2016, “Learning Deep Features for Discriminative Localization”, In: </a:t>
            </a:r>
            <a:r>
              <a:rPr b="1" i="1" lang="pt-BR"/>
              <a:t>Proceedings of the IEEE Conference on Computer Vision and Pattern Recognition, </a:t>
            </a:r>
            <a:r>
              <a:rPr b="1" lang="pt-BR"/>
              <a:t>pp. 2921-2929, 2016.</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Obrigado</a:t>
            </a:r>
            <a:endParaRPr/>
          </a:p>
        </p:txBody>
      </p:sp>
      <p:sp>
        <p:nvSpPr>
          <p:cNvPr id="230" name="Google Shape;230;p37"/>
          <p:cNvSpPr txBox="1"/>
          <p:nvPr>
            <p:ph idx="1" type="subTitle"/>
          </p:nvPr>
        </p:nvSpPr>
        <p:spPr>
          <a:xfrm>
            <a:off x="390525" y="2837475"/>
            <a:ext cx="8222100" cy="2059200"/>
          </a:xfrm>
          <a:prstGeom prst="rect">
            <a:avLst/>
          </a:prstGeom>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None/>
            </a:pPr>
            <a:r>
              <a:rPr b="1" lang="pt-BR"/>
              <a:t>Explicabilidade em Modelos de Redes Neurais Convolucionais</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pt-BR"/>
              <a:t>Disciplina</a:t>
            </a:r>
            <a:endParaRPr b="1"/>
          </a:p>
          <a:p>
            <a:pPr indent="0" lvl="0" marL="0" rtl="0" algn="l">
              <a:lnSpc>
                <a:spcPct val="115000"/>
              </a:lnSpc>
              <a:spcBef>
                <a:spcPts val="0"/>
              </a:spcBef>
              <a:spcAft>
                <a:spcPts val="0"/>
              </a:spcAft>
              <a:buNone/>
            </a:pPr>
            <a:r>
              <a:rPr lang="pt-BR"/>
              <a:t>INF 2064 - Visão Computacional - </a:t>
            </a:r>
            <a:r>
              <a:rPr b="1" lang="pt-BR"/>
              <a:t>Professor: Marcelo Gattass</a:t>
            </a:r>
            <a:endParaRPr b="1"/>
          </a:p>
          <a:p>
            <a:pPr indent="0" lvl="0" marL="0" rtl="0" algn="l">
              <a:lnSpc>
                <a:spcPct val="115000"/>
              </a:lnSpc>
              <a:spcBef>
                <a:spcPts val="0"/>
              </a:spcBef>
              <a:spcAft>
                <a:spcPts val="0"/>
              </a:spcAft>
              <a:buNone/>
            </a:pPr>
            <a:r>
              <a:rPr lang="pt-BR"/>
              <a:t>PUC-Rio - 2022.2</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pt-BR"/>
              <a:t>Aluno Extraordinário</a:t>
            </a:r>
            <a:endParaRPr b="1"/>
          </a:p>
          <a:p>
            <a:pPr indent="0" lvl="0" marL="0" rtl="0" algn="l">
              <a:lnSpc>
                <a:spcPct val="115000"/>
              </a:lnSpc>
              <a:spcBef>
                <a:spcPts val="0"/>
              </a:spcBef>
              <a:spcAft>
                <a:spcPts val="0"/>
              </a:spcAft>
              <a:buNone/>
            </a:pPr>
            <a:r>
              <a:rPr b="1" lang="pt-BR"/>
              <a:t>Daniel da Silva Costa</a:t>
            </a:r>
            <a:endParaRPr b="1"/>
          </a:p>
          <a:p>
            <a:pPr indent="0" lvl="0" marL="0" rtl="0" algn="l">
              <a:lnSpc>
                <a:spcPct val="115000"/>
              </a:lnSpc>
              <a:spcBef>
                <a:spcPts val="0"/>
              </a:spcBef>
              <a:spcAft>
                <a:spcPts val="0"/>
              </a:spcAft>
              <a:buNone/>
            </a:pPr>
            <a:r>
              <a:rPr lang="pt-BR"/>
              <a:t>danieldasilvacosta@gmail.com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Objetivo desta Pesquisa</a:t>
            </a:r>
            <a:endParaRPr/>
          </a:p>
        </p:txBody>
      </p:sp>
      <p:sp>
        <p:nvSpPr>
          <p:cNvPr id="80" name="Google Shape;80;p15"/>
          <p:cNvSpPr txBox="1"/>
          <p:nvPr>
            <p:ph idx="1" type="body"/>
          </p:nvPr>
        </p:nvSpPr>
        <p:spPr>
          <a:xfrm>
            <a:off x="471900" y="2300075"/>
            <a:ext cx="8222100" cy="23025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pt-BR"/>
              <a:t>Explorar a explicabilidade em modelos de Aprendizagem Profunda baseados em convolução. (*)</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pt-BR" sz="1400"/>
              <a:t>(*) A escolha de redes baseadas em convoluções se deve ao fato do presente trabalho estar inserido em uma disciplina de Visão Computacional, área do conhecimento que tem utilizado largamente esse tipo de rede neural artificial.</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Explicação (RAS et al., 2022)</a:t>
            </a:r>
            <a:endParaRPr/>
          </a:p>
        </p:txBody>
      </p:sp>
      <p:sp>
        <p:nvSpPr>
          <p:cNvPr id="86" name="Google Shape;86;p16"/>
          <p:cNvSpPr txBox="1"/>
          <p:nvPr>
            <p:ph idx="1" type="body"/>
          </p:nvPr>
        </p:nvSpPr>
        <p:spPr>
          <a:xfrm>
            <a:off x="460950" y="2212700"/>
            <a:ext cx="8222100" cy="22848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i="1" lang="pt-BR" sz="2400"/>
              <a:t>“De maneira geral, uma explicação é </a:t>
            </a:r>
            <a:r>
              <a:rPr b="1" i="1" lang="pt-BR" sz="2400"/>
              <a:t>qualquer informação</a:t>
            </a:r>
            <a:r>
              <a:rPr i="1" lang="pt-BR" sz="2400"/>
              <a:t> que </a:t>
            </a:r>
            <a:r>
              <a:rPr b="1" i="1" lang="pt-BR" sz="2400"/>
              <a:t>ajuda o usuário </a:t>
            </a:r>
            <a:r>
              <a:rPr i="1" lang="pt-BR" sz="2400"/>
              <a:t>a entender e a comunicar porque o modelo exibe algum </a:t>
            </a:r>
            <a:r>
              <a:rPr b="1" i="1" lang="pt-BR" sz="2400"/>
              <a:t>padrão de tomada de decisão </a:t>
            </a:r>
            <a:r>
              <a:rPr i="1" lang="pt-BR" sz="2400"/>
              <a:t>e como as decisões individuais ocorrem.”</a:t>
            </a:r>
            <a:endParaRPr i="1"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5500" y="0"/>
            <a:ext cx="8222100" cy="51435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None/>
            </a:pPr>
            <a:r>
              <a:rPr i="1" lang="pt-BR" sz="3600"/>
              <a:t>Explainability?</a:t>
            </a:r>
            <a:endParaRPr i="1" sz="3600"/>
          </a:p>
          <a:p>
            <a:pPr indent="0" lvl="0" marL="0" rtl="0" algn="ctr">
              <a:lnSpc>
                <a:spcPct val="150000"/>
              </a:lnSpc>
              <a:spcBef>
                <a:spcPts val="0"/>
              </a:spcBef>
              <a:spcAft>
                <a:spcPts val="0"/>
              </a:spcAft>
              <a:buNone/>
            </a:pPr>
            <a:r>
              <a:rPr i="1" lang="pt-BR" sz="3600"/>
              <a:t>Interpretability?</a:t>
            </a:r>
            <a:endParaRPr i="1" sz="3600"/>
          </a:p>
          <a:p>
            <a:pPr indent="0" lvl="0" marL="0" rtl="0" algn="ctr">
              <a:lnSpc>
                <a:spcPct val="150000"/>
              </a:lnSpc>
              <a:spcBef>
                <a:spcPts val="0"/>
              </a:spcBef>
              <a:spcAft>
                <a:spcPts val="0"/>
              </a:spcAft>
              <a:buNone/>
            </a:pPr>
            <a:r>
              <a:rPr i="1" lang="pt-BR" sz="3600"/>
              <a:t>Model Understanding?</a:t>
            </a:r>
            <a:endParaRPr i="1"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Alguns Benefícios da Visualização</a:t>
            </a:r>
            <a:endParaRPr/>
          </a:p>
        </p:txBody>
      </p:sp>
      <p:sp>
        <p:nvSpPr>
          <p:cNvPr id="97" name="Google Shape;97;p1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fontScale="92500"/>
          </a:bodyPr>
          <a:lstStyle/>
          <a:p>
            <a:pPr indent="-334327" lvl="0" marL="457200" rtl="0" algn="just">
              <a:spcBef>
                <a:spcPts val="0"/>
              </a:spcBef>
              <a:spcAft>
                <a:spcPts val="0"/>
              </a:spcAft>
              <a:buSzPct val="100000"/>
              <a:buChar char="●"/>
            </a:pPr>
            <a:r>
              <a:rPr b="1" lang="pt-BR"/>
              <a:t>Verificar quais as áreas da imagem </a:t>
            </a:r>
            <a:r>
              <a:rPr lang="pt-BR"/>
              <a:t>que estão sendo priorizadas pelo modelo.</a:t>
            </a:r>
            <a:endParaRPr/>
          </a:p>
          <a:p>
            <a:pPr indent="-334327" lvl="0" marL="457200" rtl="0" algn="just">
              <a:spcBef>
                <a:spcPts val="0"/>
              </a:spcBef>
              <a:spcAft>
                <a:spcPts val="0"/>
              </a:spcAft>
              <a:buSzPct val="100000"/>
              <a:buChar char="●"/>
            </a:pPr>
            <a:r>
              <a:rPr lang="pt-BR"/>
              <a:t>Observar se o modelo está dando maior importância às </a:t>
            </a:r>
            <a:r>
              <a:rPr b="1" lang="pt-BR"/>
              <a:t>áreas do objeto-alvo</a:t>
            </a:r>
            <a:r>
              <a:rPr lang="pt-BR"/>
              <a:t> ou se está aprendendo áreas do entorno do objeto.</a:t>
            </a:r>
            <a:endParaRPr/>
          </a:p>
          <a:p>
            <a:pPr indent="-334327" lvl="0" marL="457200" rtl="0" algn="just">
              <a:spcBef>
                <a:spcPts val="0"/>
              </a:spcBef>
              <a:spcAft>
                <a:spcPts val="0"/>
              </a:spcAft>
              <a:buSzPct val="100000"/>
              <a:buChar char="●"/>
            </a:pPr>
            <a:r>
              <a:rPr lang="pt-BR"/>
              <a:t>Possibilitar um </a:t>
            </a:r>
            <a:r>
              <a:rPr b="1" lang="pt-BR"/>
              <a:t>melhor entendimento sobre quais exemplos </a:t>
            </a:r>
            <a:r>
              <a:rPr lang="pt-BR"/>
              <a:t>devem ser utilizados de cada classe.</a:t>
            </a:r>
            <a:endParaRPr/>
          </a:p>
          <a:p>
            <a:pPr indent="-334327" lvl="0" marL="457200" rtl="0" algn="just">
              <a:spcBef>
                <a:spcPts val="0"/>
              </a:spcBef>
              <a:spcAft>
                <a:spcPts val="0"/>
              </a:spcAft>
              <a:buSzPct val="100000"/>
              <a:buChar char="●"/>
            </a:pPr>
            <a:r>
              <a:rPr lang="pt-BR"/>
              <a:t>(RAS et al., 2022).</a:t>
            </a:r>
            <a:endParaRPr/>
          </a:p>
          <a:p>
            <a:pPr indent="-310832" lvl="1" marL="914400" rtl="0" algn="just">
              <a:spcBef>
                <a:spcPts val="0"/>
              </a:spcBef>
              <a:spcAft>
                <a:spcPts val="0"/>
              </a:spcAft>
              <a:buSzPct val="100000"/>
              <a:buChar char="○"/>
            </a:pPr>
            <a:r>
              <a:rPr lang="pt-BR"/>
              <a:t>“ganhar </a:t>
            </a:r>
            <a:r>
              <a:rPr i="1" lang="pt-BR"/>
              <a:t>insight </a:t>
            </a:r>
            <a:r>
              <a:rPr lang="pt-BR"/>
              <a:t>sobre como a informação é extraída dos dados em </a:t>
            </a:r>
            <a:r>
              <a:rPr b="1" lang="pt-BR"/>
              <a:t>diferentes camadas da rede</a:t>
            </a:r>
            <a:r>
              <a:rPr lang="pt-BR"/>
              <a:t>.”</a:t>
            </a:r>
            <a:endParaRPr/>
          </a:p>
          <a:p>
            <a:pPr indent="-310832" lvl="1" marL="914400" rtl="0" algn="just">
              <a:spcBef>
                <a:spcPts val="0"/>
              </a:spcBef>
              <a:spcAft>
                <a:spcPts val="0"/>
              </a:spcAft>
              <a:buSzPct val="100000"/>
              <a:buChar char="○"/>
            </a:pPr>
            <a:r>
              <a:rPr lang="pt-BR"/>
              <a:t>Informação</a:t>
            </a:r>
            <a:r>
              <a:rPr lang="pt-BR"/>
              <a:t> adicional que ajude a decidir melhor sobre</a:t>
            </a:r>
            <a:r>
              <a:rPr lang="pt-BR"/>
              <a:t>, por exemplo, </a:t>
            </a:r>
            <a:r>
              <a:rPr b="1" lang="pt-BR"/>
              <a:t>a quantidade de dados rotulados, os valores de hiperparâmetros e a escolha de modelo</a:t>
            </a:r>
            <a:r>
              <a:rPr lang="pt-B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CAM - Class Activation Mapping </a:t>
            </a:r>
            <a:endParaRPr/>
          </a:p>
        </p:txBody>
      </p:sp>
      <p:sp>
        <p:nvSpPr>
          <p:cNvPr id="103" name="Google Shape;103;p1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Global Max Pooling (GMP) e </a:t>
            </a:r>
            <a:r>
              <a:rPr b="1" lang="pt-BR"/>
              <a:t>Global Average Pooling (GAP)</a:t>
            </a:r>
            <a:endParaRPr/>
          </a:p>
          <a:p>
            <a:pPr indent="-342900" lvl="0" marL="457200" rtl="0" algn="l">
              <a:spcBef>
                <a:spcPts val="0"/>
              </a:spcBef>
              <a:spcAft>
                <a:spcPts val="0"/>
              </a:spcAft>
              <a:buSzPts val="1800"/>
              <a:buChar char="●"/>
            </a:pPr>
            <a:r>
              <a:rPr lang="pt-BR"/>
              <a:t>CAM - Class Activation Mapping (ZHOU et al., 2016)</a:t>
            </a:r>
            <a:endParaRPr/>
          </a:p>
          <a:p>
            <a:pPr indent="-317500" lvl="1" marL="914400" rtl="0" algn="l">
              <a:spcBef>
                <a:spcPts val="0"/>
              </a:spcBef>
              <a:spcAft>
                <a:spcPts val="0"/>
              </a:spcAft>
              <a:buSzPts val="1400"/>
              <a:buChar char="○"/>
            </a:pPr>
            <a:r>
              <a:rPr lang="pt-BR"/>
              <a:t>Média ponderada das ativações da última camada de convolução para cada classe.</a:t>
            </a:r>
            <a:endParaRPr/>
          </a:p>
          <a:p>
            <a:pPr indent="-342900" lvl="0" marL="457200" rtl="0" algn="l">
              <a:spcBef>
                <a:spcPts val="0"/>
              </a:spcBef>
              <a:spcAft>
                <a:spcPts val="0"/>
              </a:spcAft>
              <a:buSzPts val="1800"/>
              <a:buChar char="●"/>
            </a:pPr>
            <a:r>
              <a:rPr lang="pt-BR"/>
              <a:t>Variações</a:t>
            </a:r>
            <a:endParaRPr/>
          </a:p>
          <a:p>
            <a:pPr indent="-317500" lvl="1" marL="914400" rtl="0" algn="l">
              <a:spcBef>
                <a:spcPts val="0"/>
              </a:spcBef>
              <a:spcAft>
                <a:spcPts val="0"/>
              </a:spcAft>
              <a:buSzPts val="1400"/>
              <a:buChar char="○"/>
            </a:pPr>
            <a:r>
              <a:rPr lang="pt-BR"/>
              <a:t>Score-CAM e Grad-CAM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t>CAM - Class Activation Mapping </a:t>
            </a:r>
            <a:endParaRPr/>
          </a:p>
        </p:txBody>
      </p:sp>
      <p:pic>
        <p:nvPicPr>
          <p:cNvPr id="109" name="Google Shape;109;p20"/>
          <p:cNvPicPr preferRelativeResize="0"/>
          <p:nvPr/>
        </p:nvPicPr>
        <p:blipFill>
          <a:blip r:embed="rId3">
            <a:alphaModFix/>
          </a:blip>
          <a:stretch>
            <a:fillRect/>
          </a:stretch>
        </p:blipFill>
        <p:spPr>
          <a:xfrm>
            <a:off x="557237" y="900024"/>
            <a:ext cx="7908625" cy="3667150"/>
          </a:xfrm>
          <a:prstGeom prst="rect">
            <a:avLst/>
          </a:prstGeom>
          <a:noFill/>
          <a:ln>
            <a:noFill/>
          </a:ln>
        </p:spPr>
      </p:pic>
      <p:sp>
        <p:nvSpPr>
          <p:cNvPr id="110" name="Google Shape;110;p20"/>
          <p:cNvSpPr txBox="1"/>
          <p:nvPr>
            <p:ph idx="4294967295" type="body"/>
          </p:nvPr>
        </p:nvSpPr>
        <p:spPr>
          <a:xfrm>
            <a:off x="1478850" y="4567175"/>
            <a:ext cx="6065400" cy="489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pt-BR"/>
              <a:t>Imagem extraída de </a:t>
            </a:r>
            <a:r>
              <a:rPr lang="pt-BR"/>
              <a:t>(ZHOU et al., 2016)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BR"/>
              <a:t>Arquitetura da Rede</a:t>
            </a:r>
            <a:endParaRPr/>
          </a:p>
        </p:txBody>
      </p:sp>
      <p:sp>
        <p:nvSpPr>
          <p:cNvPr id="116" name="Google Shape;116;p21"/>
          <p:cNvSpPr txBox="1"/>
          <p:nvPr>
            <p:ph idx="4294967295" type="body"/>
          </p:nvPr>
        </p:nvSpPr>
        <p:spPr>
          <a:xfrm>
            <a:off x="4653400" y="2802105"/>
            <a:ext cx="4314300" cy="19767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SzPts val="1200"/>
              <a:buChar char="●"/>
            </a:pPr>
            <a:r>
              <a:rPr i="1" lang="pt-BR" sz="1200"/>
              <a:t>Activation: ReLU</a:t>
            </a:r>
            <a:endParaRPr i="1" sz="1200"/>
          </a:p>
          <a:p>
            <a:pPr indent="-304800" lvl="0" marL="457200" rtl="0" algn="just">
              <a:spcBef>
                <a:spcPts val="0"/>
              </a:spcBef>
              <a:spcAft>
                <a:spcPts val="0"/>
              </a:spcAft>
              <a:buSzPts val="1200"/>
              <a:buChar char="●"/>
            </a:pPr>
            <a:r>
              <a:rPr i="1" lang="pt-BR" sz="1200"/>
              <a:t>Filters: 16, 32, 64, 128, 256</a:t>
            </a:r>
            <a:endParaRPr i="1" sz="1200"/>
          </a:p>
          <a:p>
            <a:pPr indent="-304800" lvl="0" marL="457200" rtl="0" algn="just">
              <a:spcBef>
                <a:spcPts val="0"/>
              </a:spcBef>
              <a:spcAft>
                <a:spcPts val="0"/>
              </a:spcAft>
              <a:buSzPts val="1200"/>
              <a:buChar char="●"/>
            </a:pPr>
            <a:r>
              <a:rPr i="1" lang="pt-BR" sz="1200"/>
              <a:t>Dropout: </a:t>
            </a:r>
            <a:r>
              <a:rPr i="1" lang="pt-BR" sz="1200"/>
              <a:t>0</a:t>
            </a:r>
            <a:r>
              <a:rPr i="1" lang="pt-BR" sz="1200"/>
              <a:t>.2</a:t>
            </a:r>
            <a:endParaRPr i="1" sz="1200"/>
          </a:p>
          <a:p>
            <a:pPr indent="-304800" lvl="0" marL="457200" rtl="0" algn="just">
              <a:spcBef>
                <a:spcPts val="0"/>
              </a:spcBef>
              <a:spcAft>
                <a:spcPts val="0"/>
              </a:spcAft>
              <a:buSzPts val="1200"/>
              <a:buChar char="●"/>
            </a:pPr>
            <a:r>
              <a:rPr i="1" lang="pt-BR" sz="1200"/>
              <a:t>strides: (1, 1)</a:t>
            </a:r>
            <a:endParaRPr i="1" sz="1200"/>
          </a:p>
          <a:p>
            <a:pPr indent="-304800" lvl="0" marL="457200" rtl="0" algn="just">
              <a:spcBef>
                <a:spcPts val="0"/>
              </a:spcBef>
              <a:spcAft>
                <a:spcPts val="0"/>
              </a:spcAft>
              <a:buSzPts val="1200"/>
              <a:buChar char="●"/>
            </a:pPr>
            <a:r>
              <a:rPr i="1" lang="pt-BR" sz="1200"/>
              <a:t>padding: same</a:t>
            </a:r>
            <a:endParaRPr i="1" sz="1200"/>
          </a:p>
          <a:p>
            <a:pPr indent="-304800" lvl="0" marL="457200" rtl="0" algn="just">
              <a:spcBef>
                <a:spcPts val="0"/>
              </a:spcBef>
              <a:spcAft>
                <a:spcPts val="0"/>
              </a:spcAft>
              <a:buSzPts val="1200"/>
              <a:buChar char="●"/>
            </a:pPr>
            <a:r>
              <a:rPr i="1" lang="pt-BR" sz="1200"/>
              <a:t>optimizer: RMSprop(0.001)</a:t>
            </a:r>
            <a:endParaRPr i="1" sz="1200"/>
          </a:p>
          <a:p>
            <a:pPr indent="-304800" lvl="0" marL="457200" rtl="0" algn="just">
              <a:spcBef>
                <a:spcPts val="0"/>
              </a:spcBef>
              <a:spcAft>
                <a:spcPts val="0"/>
              </a:spcAft>
              <a:buSzPts val="1200"/>
              <a:buChar char="●"/>
            </a:pPr>
            <a:r>
              <a:rPr i="1" lang="pt-BR" sz="1200"/>
              <a:t>last_conv_layer: conv2d_4</a:t>
            </a:r>
            <a:endParaRPr i="1" sz="1200"/>
          </a:p>
        </p:txBody>
      </p:sp>
      <p:pic>
        <p:nvPicPr>
          <p:cNvPr id="117" name="Google Shape;117;p21"/>
          <p:cNvPicPr preferRelativeResize="0"/>
          <p:nvPr/>
        </p:nvPicPr>
        <p:blipFill rotWithShape="1">
          <a:blip r:embed="rId3">
            <a:alphaModFix/>
          </a:blip>
          <a:srcRect b="27452" l="0" r="0" t="0"/>
          <a:stretch/>
        </p:blipFill>
        <p:spPr>
          <a:xfrm>
            <a:off x="167650" y="1021350"/>
            <a:ext cx="4314300" cy="3747951"/>
          </a:xfrm>
          <a:prstGeom prst="rect">
            <a:avLst/>
          </a:prstGeom>
          <a:noFill/>
          <a:ln>
            <a:noFill/>
          </a:ln>
        </p:spPr>
      </p:pic>
      <p:sp>
        <p:nvSpPr>
          <p:cNvPr id="118" name="Google Shape;118;p21"/>
          <p:cNvSpPr/>
          <p:nvPr/>
        </p:nvSpPr>
        <p:spPr>
          <a:xfrm>
            <a:off x="132850" y="4185025"/>
            <a:ext cx="4393800" cy="279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21"/>
          <p:cNvPicPr preferRelativeResize="0"/>
          <p:nvPr/>
        </p:nvPicPr>
        <p:blipFill rotWithShape="1">
          <a:blip r:embed="rId3">
            <a:alphaModFix/>
          </a:blip>
          <a:srcRect b="0" l="0" r="0" t="72548"/>
          <a:stretch/>
        </p:blipFill>
        <p:spPr>
          <a:xfrm>
            <a:off x="4653390" y="1268931"/>
            <a:ext cx="4314325" cy="1418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